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1"/>
  </p:notesMasterIdLst>
  <p:sldIdLst>
    <p:sldId id="256" r:id="rId2"/>
    <p:sldId id="277" r:id="rId3"/>
    <p:sldId id="258" r:id="rId4"/>
    <p:sldId id="261" r:id="rId5"/>
    <p:sldId id="271" r:id="rId6"/>
    <p:sldId id="272" r:id="rId7"/>
    <p:sldId id="278" r:id="rId8"/>
    <p:sldId id="259" r:id="rId9"/>
    <p:sldId id="264" r:id="rId10"/>
    <p:sldId id="273" r:id="rId11"/>
    <p:sldId id="274" r:id="rId12"/>
    <p:sldId id="262" r:id="rId13"/>
    <p:sldId id="284" r:id="rId14"/>
    <p:sldId id="285" r:id="rId15"/>
    <p:sldId id="279" r:id="rId16"/>
    <p:sldId id="280" r:id="rId17"/>
    <p:sldId id="281" r:id="rId18"/>
    <p:sldId id="282" r:id="rId19"/>
    <p:sldId id="283" r:id="rId20"/>
    <p:sldId id="301" r:id="rId21"/>
    <p:sldId id="286" r:id="rId22"/>
    <p:sldId id="287" r:id="rId23"/>
    <p:sldId id="288" r:id="rId24"/>
    <p:sldId id="302" r:id="rId25"/>
    <p:sldId id="289" r:id="rId26"/>
    <p:sldId id="297" r:id="rId27"/>
    <p:sldId id="298" r:id="rId28"/>
    <p:sldId id="299" r:id="rId29"/>
    <p:sldId id="300" r:id="rId30"/>
    <p:sldId id="296" r:id="rId31"/>
    <p:sldId id="306" r:id="rId32"/>
    <p:sldId id="304" r:id="rId33"/>
    <p:sldId id="305" r:id="rId34"/>
    <p:sldId id="303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8" r:id="rId43"/>
    <p:sldId id="314" r:id="rId44"/>
    <p:sldId id="316" r:id="rId45"/>
    <p:sldId id="317" r:id="rId46"/>
    <p:sldId id="315" r:id="rId47"/>
    <p:sldId id="319" r:id="rId48"/>
    <p:sldId id="320" r:id="rId49"/>
    <p:sldId id="321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351"/>
    <a:srgbClr val="2B5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53"/>
    <p:restoredTop sz="94759"/>
  </p:normalViewPr>
  <p:slideViewPr>
    <p:cSldViewPr snapToGrid="0">
      <p:cViewPr varScale="1">
        <p:scale>
          <a:sx n="114" d="100"/>
          <a:sy n="114" d="100"/>
        </p:scale>
        <p:origin x="1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A1862-67B8-B64E-9E76-D7E9B7E5D6E6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6C9B6-F820-3649-BE06-3D62267C9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39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protipoftheday.com</a:t>
            </a:r>
            <a:r>
              <a:rPr lang="en-GB" dirty="0"/>
              <a:t>/node/113.html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656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FBE00-B16B-ECAD-36EA-772143A52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EF56DF-8889-CE68-9716-92B54C66D6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B7FA82-93DA-C460-0CFE-634C9AA57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F81BB-A591-ED6D-737A-984531F2F2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880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080BA-32EB-F69A-55FB-B549CDBB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C36343-8404-8122-2D40-DE6441530D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0ABB9-6F27-4EB4-39B2-F200AB376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CD781-C950-4F09-4111-752CC90CF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437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790F0-730A-84E1-9ECF-39B1C6035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53AA3-61D8-39EC-C9C9-3CC009307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51343-26DC-432E-D258-E5ED5E968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696D6-1766-36F4-3C0E-2A2F33DA8E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568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2E8F4-5260-4A32-A3AB-DAFC1F07E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07C436-BE97-2C26-B58F-895197068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4A706B-EFEC-2898-D43D-5143430B0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4738A-717F-9DEF-29D1-8CA52008E7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043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A16CC-39C3-EC99-17AF-5563FAAF0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7AB9C-76A0-E3B4-0C61-27CC2183F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86F031-DF31-BD4A-A17C-4A17CBD16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EB203-230D-2CE0-5741-4F4205617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22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053D8-E417-2F39-6936-88D6EB8D1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B390A-5404-5A46-E965-029496817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21760-7F79-546C-7350-C4C66B297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CFBC1-26B2-B66B-171D-79B5A03B2F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55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37B3-C6FF-9146-60D2-B651C9983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7C378-DF58-042A-46D2-A0E1D6675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4F591C-61B5-0987-55B3-6767363B3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7E1BD-CAFA-8605-8593-CC8972B9D0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906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CA117-58B6-B186-3321-12C86C8A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37F09C-4277-54A6-FAF5-C653C78F6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41B2CB-0659-57BA-27AB-675E03770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6B503-5CE2-DE37-C7EE-79C8FC7028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976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5227F-35C4-8379-B252-0B15F6C2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1E5853-448B-5621-6173-A219251C2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0BF541-7B81-0085-C919-6814053A2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2321C-AF4B-423A-9144-B52941B47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267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94DC0-BE5C-1EA0-EBD9-95513DF8E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D8D86B-66F2-B8B7-C0FA-8447F63C7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F5DECA-5ACF-4BF7-B20C-751DC203A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4C604-FD34-69F4-0524-0E7ECDDC6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67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www.raspberrypi.com</a:t>
            </a:r>
            <a:r>
              <a:rPr lang="en-GB" dirty="0"/>
              <a:t>/news/coding-space-invaders-disintegrating-shields-wireframe-9/ </a:t>
            </a:r>
          </a:p>
          <a:p>
            <a:r>
              <a:rPr lang="en-GB" dirty="0"/>
              <a:t>https://</a:t>
            </a:r>
            <a:r>
              <a:rPr lang="en-GB" dirty="0" err="1"/>
              <a:t>spaceinvaders.fandom.com</a:t>
            </a:r>
            <a:r>
              <a:rPr lang="en-GB" dirty="0"/>
              <a:t>/wiki/UFO</a:t>
            </a:r>
          </a:p>
          <a:p>
            <a:r>
              <a:rPr lang="en-GB" dirty="0"/>
              <a:t>https://</a:t>
            </a:r>
            <a:r>
              <a:rPr lang="en-GB" dirty="0" err="1"/>
              <a:t>opensea.io</a:t>
            </a:r>
            <a:r>
              <a:rPr lang="en-GB" dirty="0"/>
              <a:t>/assets/</a:t>
            </a:r>
            <a:r>
              <a:rPr lang="en-GB" dirty="0" err="1"/>
              <a:t>matic</a:t>
            </a:r>
            <a:r>
              <a:rPr lang="en-GB" dirty="0"/>
              <a:t>/0x2953399124f0cbb46d2cbacd8a89cf0599974963/44780268195173871161572035472768948089987869065093867251645780525528479957092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333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461A1-80E6-EC83-A891-3935BC614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7D89F4-14C1-CCD0-45D9-80414AD5B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F48D05-6F7E-0B6F-64C9-9E5EB151E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39FA2-E4AE-F2C4-5EC7-0C5C7929A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256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93EC6-D514-16EA-9CA9-EFAB3986B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A9F678-4F6A-5D9C-2906-E89E3390D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A43EBA-8543-F9C7-0D2D-278761325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3A685-7BD7-FAE7-1EBC-05D94CE89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458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2F213-CB19-0B23-FB57-098D9FCEA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44C451-133A-579C-2FA3-91F977589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3C064F-0F62-B91B-8B90-D1769C7D5D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9F2A4-995D-BA77-92BA-6440450DA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839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20ED4-0CCC-F85C-226B-8EE6C775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0DD12-1B2E-8C2A-355E-0D946912F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A1A6F2-A7A4-D626-F4EE-8E9272E3F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B8600-CA28-F654-A4B7-1C493591AD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887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DB0F7-406C-87CC-3B67-1CD3A8FF7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01261-E89A-8A9B-CF07-AAD2F33F5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516F1-232E-0317-9F80-22F4DADEF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9594D-7AEF-FE53-CA38-D819F52D0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47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Click on Mario – add new Component -&gt; Physics -&gt; Circle Collider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553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B8B36-B4BE-A895-F5A2-478BD3211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2685DA-A614-FAD9-91BF-DB8E8F84C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26E638-FC4C-BE6F-FF3E-F2F4ED8B8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Click on Block – add new Component -&gt; Physics -&gt; Box Collider 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8DD34-049F-67A1-F5A8-FF85B4518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444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1F8B7-DDDC-D593-14C8-9D2235A31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44766C-10ED-2442-33B9-EE3CAC6CD4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A0268-4C6F-AC72-7B68-A335BFE5F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AAB29-3FC5-084A-0939-38193B4FC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832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B4DD3-29A5-3E24-C154-729CB03FB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3C3B82-0646-F263-423C-7968DF83C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419790-903A-59CB-99DD-EAEABBE6B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016B0-F57A-5B14-36BC-BB3AC12FD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93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60927-7399-40E1-AA06-60315308C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1E7C2-1E7E-0343-76C3-DF9E7031C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BA5B2C-4DBF-447C-0E2C-859C9BBA1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D9F7E-445E-B4F7-9C65-F20913FA6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3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99679-237C-E28F-BC59-8D1D87AAD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60E61-6372-0330-6F47-D29456D4B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616801-9C76-FD89-3541-BF636C315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Eventually helpful for drawing scores, times etc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26A93-F4C2-A352-C767-B25CD1AC8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692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D8AA5-5FFA-FB59-4EA7-092E22FF3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EBBD97-2006-2FF9-B1C0-5828B3C22C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12D188-2F3B-683F-0B26-F02BB11CD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55E92-6968-F117-3FA2-7B9324249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C9B6-F820-3649-BE06-3D62267C935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802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493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721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98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280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76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788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18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06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87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33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5331B-029B-F443-95F8-AC5AC7A7CC68}" type="datetimeFigureOut">
              <a:rPr lang="en-GB" smtClean="0"/>
              <a:t>16/11/2024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C6FAB-40D4-1C49-809B-256D7FBC67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8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3DCB-8388-C6F6-B3F8-ED62D32D4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Super Mario</a:t>
            </a:r>
          </a:p>
        </p:txBody>
      </p:sp>
      <p:pic>
        <p:nvPicPr>
          <p:cNvPr id="4" name="Picture 3" descr="Super Mario Logo">
            <a:extLst>
              <a:ext uri="{FF2B5EF4-FFF2-40B4-BE49-F238E27FC236}">
                <a16:creationId xmlns:a16="http://schemas.microsoft.com/office/drawing/2014/main" id="{5C0F962E-7392-BA48-3107-F29463056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7476"/>
            <a:ext cx="7772400" cy="363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61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87A5BE-CB43-90FB-E06A-82399033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" t="41945" r="19635" b="10727"/>
          <a:stretch/>
        </p:blipFill>
        <p:spPr>
          <a:xfrm>
            <a:off x="202908" y="585787"/>
            <a:ext cx="11786183" cy="5907088"/>
          </a:xfrm>
          <a:prstGeom prst="rect">
            <a:avLst/>
          </a:prstGeom>
        </p:spPr>
      </p:pic>
      <p:cxnSp>
        <p:nvCxnSpPr>
          <p:cNvPr id="3" name="Straight Connector 2" descr="2D Array">
            <a:extLst>
              <a:ext uri="{FF2B5EF4-FFF2-40B4-BE49-F238E27FC236}">
                <a16:creationId xmlns:a16="http://schemas.microsoft.com/office/drawing/2014/main" id="{9CE2E0C1-07FD-0496-2647-9037B281AEA4}"/>
              </a:ext>
            </a:extLst>
          </p:cNvPr>
          <p:cNvCxnSpPr>
            <a:cxnSpLocks/>
          </p:cNvCxnSpPr>
          <p:nvPr/>
        </p:nvCxnSpPr>
        <p:spPr>
          <a:xfrm>
            <a:off x="1671638" y="544829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2D Array">
            <a:extLst>
              <a:ext uri="{FF2B5EF4-FFF2-40B4-BE49-F238E27FC236}">
                <a16:creationId xmlns:a16="http://schemas.microsoft.com/office/drawing/2014/main" id="{34B82582-B6E3-F49F-277D-CE80305B7739}"/>
              </a:ext>
            </a:extLst>
          </p:cNvPr>
          <p:cNvCxnSpPr>
            <a:cxnSpLocks/>
          </p:cNvCxnSpPr>
          <p:nvPr/>
        </p:nvCxnSpPr>
        <p:spPr>
          <a:xfrm>
            <a:off x="1671638" y="4972040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2D Array">
            <a:extLst>
              <a:ext uri="{FF2B5EF4-FFF2-40B4-BE49-F238E27FC236}">
                <a16:creationId xmlns:a16="http://schemas.microsoft.com/office/drawing/2014/main" id="{4AC39471-D640-AE57-3947-973CF8D0E95B}"/>
              </a:ext>
            </a:extLst>
          </p:cNvPr>
          <p:cNvCxnSpPr>
            <a:cxnSpLocks/>
          </p:cNvCxnSpPr>
          <p:nvPr/>
        </p:nvCxnSpPr>
        <p:spPr>
          <a:xfrm>
            <a:off x="1681160" y="452435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descr="2D Array">
            <a:extLst>
              <a:ext uri="{FF2B5EF4-FFF2-40B4-BE49-F238E27FC236}">
                <a16:creationId xmlns:a16="http://schemas.microsoft.com/office/drawing/2014/main" id="{5E8725D5-0795-EBAE-AAE7-1339E7D0A85C}"/>
              </a:ext>
            </a:extLst>
          </p:cNvPr>
          <p:cNvCxnSpPr>
            <a:cxnSpLocks/>
          </p:cNvCxnSpPr>
          <p:nvPr/>
        </p:nvCxnSpPr>
        <p:spPr>
          <a:xfrm>
            <a:off x="1676397" y="403381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2D Array">
            <a:extLst>
              <a:ext uri="{FF2B5EF4-FFF2-40B4-BE49-F238E27FC236}">
                <a16:creationId xmlns:a16="http://schemas.microsoft.com/office/drawing/2014/main" id="{63BB9B6E-5F15-1B95-90B5-64542EEF5BCD}"/>
              </a:ext>
            </a:extLst>
          </p:cNvPr>
          <p:cNvCxnSpPr>
            <a:cxnSpLocks/>
          </p:cNvCxnSpPr>
          <p:nvPr/>
        </p:nvCxnSpPr>
        <p:spPr>
          <a:xfrm>
            <a:off x="1685918" y="352897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2D Array">
            <a:extLst>
              <a:ext uri="{FF2B5EF4-FFF2-40B4-BE49-F238E27FC236}">
                <a16:creationId xmlns:a16="http://schemas.microsoft.com/office/drawing/2014/main" id="{0A7E23CA-E7BB-4624-52E8-38508FB20613}"/>
              </a:ext>
            </a:extLst>
          </p:cNvPr>
          <p:cNvCxnSpPr>
            <a:cxnSpLocks/>
          </p:cNvCxnSpPr>
          <p:nvPr/>
        </p:nvCxnSpPr>
        <p:spPr>
          <a:xfrm>
            <a:off x="1709727" y="305271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2D Array">
            <a:extLst>
              <a:ext uri="{FF2B5EF4-FFF2-40B4-BE49-F238E27FC236}">
                <a16:creationId xmlns:a16="http://schemas.microsoft.com/office/drawing/2014/main" id="{8E96CDB9-776B-2105-92E2-3CEABBC01947}"/>
              </a:ext>
            </a:extLst>
          </p:cNvPr>
          <p:cNvCxnSpPr>
            <a:cxnSpLocks/>
          </p:cNvCxnSpPr>
          <p:nvPr/>
        </p:nvCxnSpPr>
        <p:spPr>
          <a:xfrm>
            <a:off x="1704960" y="256217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2D Array">
            <a:extLst>
              <a:ext uri="{FF2B5EF4-FFF2-40B4-BE49-F238E27FC236}">
                <a16:creationId xmlns:a16="http://schemas.microsoft.com/office/drawing/2014/main" id="{257A5E9D-2435-837C-7303-844413C52015}"/>
              </a:ext>
            </a:extLst>
          </p:cNvPr>
          <p:cNvCxnSpPr>
            <a:cxnSpLocks/>
          </p:cNvCxnSpPr>
          <p:nvPr/>
        </p:nvCxnSpPr>
        <p:spPr>
          <a:xfrm>
            <a:off x="1700193" y="207162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2D Array">
            <a:extLst>
              <a:ext uri="{FF2B5EF4-FFF2-40B4-BE49-F238E27FC236}">
                <a16:creationId xmlns:a16="http://schemas.microsoft.com/office/drawing/2014/main" id="{7439E9A4-EA71-4EAC-E386-AF625FCC5943}"/>
              </a:ext>
            </a:extLst>
          </p:cNvPr>
          <p:cNvCxnSpPr>
            <a:cxnSpLocks/>
          </p:cNvCxnSpPr>
          <p:nvPr/>
        </p:nvCxnSpPr>
        <p:spPr>
          <a:xfrm>
            <a:off x="1724003" y="159536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 descr="2D Array">
            <a:extLst>
              <a:ext uri="{FF2B5EF4-FFF2-40B4-BE49-F238E27FC236}">
                <a16:creationId xmlns:a16="http://schemas.microsoft.com/office/drawing/2014/main" id="{ECF32CFA-FA50-8CC1-4245-1490AE531B57}"/>
              </a:ext>
            </a:extLst>
          </p:cNvPr>
          <p:cNvSpPr txBox="1"/>
          <p:nvPr/>
        </p:nvSpPr>
        <p:spPr>
          <a:xfrm>
            <a:off x="1252560" y="1530499"/>
            <a:ext cx="5667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0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1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2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3</a:t>
            </a:r>
          </a:p>
          <a:p>
            <a:r>
              <a:rPr lang="en-GB" sz="3200" dirty="0">
                <a:solidFill>
                  <a:schemeClr val="bg1"/>
                </a:solidFill>
              </a:rPr>
              <a:t>4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5</a:t>
            </a:r>
          </a:p>
          <a:p>
            <a:r>
              <a:rPr lang="en-GB" sz="3200" dirty="0">
                <a:solidFill>
                  <a:schemeClr val="bg1"/>
                </a:solidFill>
              </a:rPr>
              <a:t>6</a:t>
            </a:r>
          </a:p>
          <a:p>
            <a:r>
              <a:rPr lang="en-GB" sz="32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91927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87A5BE-CB43-90FB-E06A-82399033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" t="41945" r="19635" b="10727"/>
          <a:stretch/>
        </p:blipFill>
        <p:spPr>
          <a:xfrm>
            <a:off x="202908" y="585787"/>
            <a:ext cx="11786183" cy="5907088"/>
          </a:xfrm>
          <a:prstGeom prst="rect">
            <a:avLst/>
          </a:prstGeom>
        </p:spPr>
      </p:pic>
      <p:cxnSp>
        <p:nvCxnSpPr>
          <p:cNvPr id="3" name="Straight Connector 2" descr="2D Array">
            <a:extLst>
              <a:ext uri="{FF2B5EF4-FFF2-40B4-BE49-F238E27FC236}">
                <a16:creationId xmlns:a16="http://schemas.microsoft.com/office/drawing/2014/main" id="{9CE2E0C1-07FD-0496-2647-9037B281AEA4}"/>
              </a:ext>
            </a:extLst>
          </p:cNvPr>
          <p:cNvCxnSpPr>
            <a:cxnSpLocks/>
          </p:cNvCxnSpPr>
          <p:nvPr/>
        </p:nvCxnSpPr>
        <p:spPr>
          <a:xfrm>
            <a:off x="1671638" y="544829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2D Array">
            <a:extLst>
              <a:ext uri="{FF2B5EF4-FFF2-40B4-BE49-F238E27FC236}">
                <a16:creationId xmlns:a16="http://schemas.microsoft.com/office/drawing/2014/main" id="{34B82582-B6E3-F49F-277D-CE80305B7739}"/>
              </a:ext>
            </a:extLst>
          </p:cNvPr>
          <p:cNvCxnSpPr>
            <a:cxnSpLocks/>
          </p:cNvCxnSpPr>
          <p:nvPr/>
        </p:nvCxnSpPr>
        <p:spPr>
          <a:xfrm>
            <a:off x="1671638" y="4972040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2D Array">
            <a:extLst>
              <a:ext uri="{FF2B5EF4-FFF2-40B4-BE49-F238E27FC236}">
                <a16:creationId xmlns:a16="http://schemas.microsoft.com/office/drawing/2014/main" id="{4AC39471-D640-AE57-3947-973CF8D0E95B}"/>
              </a:ext>
            </a:extLst>
          </p:cNvPr>
          <p:cNvCxnSpPr>
            <a:cxnSpLocks/>
          </p:cNvCxnSpPr>
          <p:nvPr/>
        </p:nvCxnSpPr>
        <p:spPr>
          <a:xfrm>
            <a:off x="1681160" y="452435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descr="2D Array">
            <a:extLst>
              <a:ext uri="{FF2B5EF4-FFF2-40B4-BE49-F238E27FC236}">
                <a16:creationId xmlns:a16="http://schemas.microsoft.com/office/drawing/2014/main" id="{5E8725D5-0795-EBAE-AAE7-1339E7D0A85C}"/>
              </a:ext>
            </a:extLst>
          </p:cNvPr>
          <p:cNvCxnSpPr>
            <a:cxnSpLocks/>
          </p:cNvCxnSpPr>
          <p:nvPr/>
        </p:nvCxnSpPr>
        <p:spPr>
          <a:xfrm>
            <a:off x="1676397" y="403381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2D Array">
            <a:extLst>
              <a:ext uri="{FF2B5EF4-FFF2-40B4-BE49-F238E27FC236}">
                <a16:creationId xmlns:a16="http://schemas.microsoft.com/office/drawing/2014/main" id="{63BB9B6E-5F15-1B95-90B5-64542EEF5BCD}"/>
              </a:ext>
            </a:extLst>
          </p:cNvPr>
          <p:cNvCxnSpPr>
            <a:cxnSpLocks/>
          </p:cNvCxnSpPr>
          <p:nvPr/>
        </p:nvCxnSpPr>
        <p:spPr>
          <a:xfrm>
            <a:off x="1685918" y="352897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2D Array">
            <a:extLst>
              <a:ext uri="{FF2B5EF4-FFF2-40B4-BE49-F238E27FC236}">
                <a16:creationId xmlns:a16="http://schemas.microsoft.com/office/drawing/2014/main" id="{0A7E23CA-E7BB-4624-52E8-38508FB20613}"/>
              </a:ext>
            </a:extLst>
          </p:cNvPr>
          <p:cNvCxnSpPr>
            <a:cxnSpLocks/>
          </p:cNvCxnSpPr>
          <p:nvPr/>
        </p:nvCxnSpPr>
        <p:spPr>
          <a:xfrm>
            <a:off x="1709727" y="3052718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2D Array">
            <a:extLst>
              <a:ext uri="{FF2B5EF4-FFF2-40B4-BE49-F238E27FC236}">
                <a16:creationId xmlns:a16="http://schemas.microsoft.com/office/drawing/2014/main" id="{8E96CDB9-776B-2105-92E2-3CEABBC01947}"/>
              </a:ext>
            </a:extLst>
          </p:cNvPr>
          <p:cNvCxnSpPr>
            <a:cxnSpLocks/>
          </p:cNvCxnSpPr>
          <p:nvPr/>
        </p:nvCxnSpPr>
        <p:spPr>
          <a:xfrm>
            <a:off x="1704960" y="2562172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2D Array">
            <a:extLst>
              <a:ext uri="{FF2B5EF4-FFF2-40B4-BE49-F238E27FC236}">
                <a16:creationId xmlns:a16="http://schemas.microsoft.com/office/drawing/2014/main" id="{257A5E9D-2435-837C-7303-844413C52015}"/>
              </a:ext>
            </a:extLst>
          </p:cNvPr>
          <p:cNvCxnSpPr>
            <a:cxnSpLocks/>
          </p:cNvCxnSpPr>
          <p:nvPr/>
        </p:nvCxnSpPr>
        <p:spPr>
          <a:xfrm>
            <a:off x="1700193" y="2071626"/>
            <a:ext cx="872966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2D Array">
            <a:extLst>
              <a:ext uri="{FF2B5EF4-FFF2-40B4-BE49-F238E27FC236}">
                <a16:creationId xmlns:a16="http://schemas.microsoft.com/office/drawing/2014/main" id="{7439E9A4-EA71-4EAC-E386-AF625FCC5943}"/>
              </a:ext>
            </a:extLst>
          </p:cNvPr>
          <p:cNvCxnSpPr>
            <a:cxnSpLocks/>
          </p:cNvCxnSpPr>
          <p:nvPr/>
        </p:nvCxnSpPr>
        <p:spPr>
          <a:xfrm>
            <a:off x="1671638" y="1595366"/>
            <a:ext cx="878202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2D Array">
            <a:extLst>
              <a:ext uri="{FF2B5EF4-FFF2-40B4-BE49-F238E27FC236}">
                <a16:creationId xmlns:a16="http://schemas.microsoft.com/office/drawing/2014/main" id="{246BEB9F-5AD9-7105-0875-79D840AC6B62}"/>
              </a:ext>
            </a:extLst>
          </p:cNvPr>
          <p:cNvCxnSpPr>
            <a:cxnSpLocks/>
          </p:cNvCxnSpPr>
          <p:nvPr/>
        </p:nvCxnSpPr>
        <p:spPr>
          <a:xfrm>
            <a:off x="1671638" y="156679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2D Array">
            <a:extLst>
              <a:ext uri="{FF2B5EF4-FFF2-40B4-BE49-F238E27FC236}">
                <a16:creationId xmlns:a16="http://schemas.microsoft.com/office/drawing/2014/main" id="{DF071A5D-7B52-1BB8-3A9A-A5F54D2FAB83}"/>
              </a:ext>
            </a:extLst>
          </p:cNvPr>
          <p:cNvCxnSpPr>
            <a:cxnSpLocks/>
          </p:cNvCxnSpPr>
          <p:nvPr/>
        </p:nvCxnSpPr>
        <p:spPr>
          <a:xfrm>
            <a:off x="2138368" y="157631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 descr="2D Array">
            <a:extLst>
              <a:ext uri="{FF2B5EF4-FFF2-40B4-BE49-F238E27FC236}">
                <a16:creationId xmlns:a16="http://schemas.microsoft.com/office/drawing/2014/main" id="{CF62FC20-825F-4BE8-7849-D8B3F27D169C}"/>
              </a:ext>
            </a:extLst>
          </p:cNvPr>
          <p:cNvSpPr txBox="1"/>
          <p:nvPr/>
        </p:nvSpPr>
        <p:spPr>
          <a:xfrm>
            <a:off x="1252560" y="1530499"/>
            <a:ext cx="5667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0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1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2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3</a:t>
            </a:r>
          </a:p>
          <a:p>
            <a:r>
              <a:rPr lang="en-GB" sz="3200" dirty="0">
                <a:solidFill>
                  <a:schemeClr val="bg1"/>
                </a:solidFill>
              </a:rPr>
              <a:t>4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5</a:t>
            </a:r>
          </a:p>
          <a:p>
            <a:r>
              <a:rPr lang="en-GB" sz="3200" dirty="0">
                <a:solidFill>
                  <a:schemeClr val="bg1"/>
                </a:solidFill>
              </a:rPr>
              <a:t>6</a:t>
            </a:r>
          </a:p>
          <a:p>
            <a:r>
              <a:rPr lang="en-GB" sz="3200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26" name="Straight Connector 25" descr="2D Array">
            <a:extLst>
              <a:ext uri="{FF2B5EF4-FFF2-40B4-BE49-F238E27FC236}">
                <a16:creationId xmlns:a16="http://schemas.microsoft.com/office/drawing/2014/main" id="{C963428D-00AE-C06D-F065-A231FD27BC9E}"/>
              </a:ext>
            </a:extLst>
          </p:cNvPr>
          <p:cNvCxnSpPr>
            <a:cxnSpLocks/>
          </p:cNvCxnSpPr>
          <p:nvPr/>
        </p:nvCxnSpPr>
        <p:spPr>
          <a:xfrm>
            <a:off x="2619386" y="158583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 descr="2D Array">
            <a:extLst>
              <a:ext uri="{FF2B5EF4-FFF2-40B4-BE49-F238E27FC236}">
                <a16:creationId xmlns:a16="http://schemas.microsoft.com/office/drawing/2014/main" id="{5EDAAB2C-8865-6AB2-C85B-6320B756FFC8}"/>
              </a:ext>
            </a:extLst>
          </p:cNvPr>
          <p:cNvCxnSpPr>
            <a:cxnSpLocks/>
          </p:cNvCxnSpPr>
          <p:nvPr/>
        </p:nvCxnSpPr>
        <p:spPr>
          <a:xfrm>
            <a:off x="3114692" y="1581062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 descr="2D Array">
            <a:extLst>
              <a:ext uri="{FF2B5EF4-FFF2-40B4-BE49-F238E27FC236}">
                <a16:creationId xmlns:a16="http://schemas.microsoft.com/office/drawing/2014/main" id="{0B31718C-B6DC-8529-06FB-6AFF96BBB26F}"/>
              </a:ext>
            </a:extLst>
          </p:cNvPr>
          <p:cNvCxnSpPr>
            <a:cxnSpLocks/>
          </p:cNvCxnSpPr>
          <p:nvPr/>
        </p:nvCxnSpPr>
        <p:spPr>
          <a:xfrm>
            <a:off x="3594351" y="1589087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 descr="2D Array">
            <a:extLst>
              <a:ext uri="{FF2B5EF4-FFF2-40B4-BE49-F238E27FC236}">
                <a16:creationId xmlns:a16="http://schemas.microsoft.com/office/drawing/2014/main" id="{46087EA8-6B8A-56DB-7A96-1896DD9ECC82}"/>
              </a:ext>
            </a:extLst>
          </p:cNvPr>
          <p:cNvCxnSpPr>
            <a:cxnSpLocks/>
          </p:cNvCxnSpPr>
          <p:nvPr/>
        </p:nvCxnSpPr>
        <p:spPr>
          <a:xfrm>
            <a:off x="4083636" y="158748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 descr="2D Array">
            <a:extLst>
              <a:ext uri="{FF2B5EF4-FFF2-40B4-BE49-F238E27FC236}">
                <a16:creationId xmlns:a16="http://schemas.microsoft.com/office/drawing/2014/main" id="{D2433006-1EF7-B01F-917B-C6346F837918}"/>
              </a:ext>
            </a:extLst>
          </p:cNvPr>
          <p:cNvCxnSpPr>
            <a:cxnSpLocks/>
          </p:cNvCxnSpPr>
          <p:nvPr/>
        </p:nvCxnSpPr>
        <p:spPr>
          <a:xfrm>
            <a:off x="4563294" y="158588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2D Array">
            <a:extLst>
              <a:ext uri="{FF2B5EF4-FFF2-40B4-BE49-F238E27FC236}">
                <a16:creationId xmlns:a16="http://schemas.microsoft.com/office/drawing/2014/main" id="{F2137590-D032-A03F-3B82-902CA4FCB8C4}"/>
              </a:ext>
            </a:extLst>
          </p:cNvPr>
          <p:cNvCxnSpPr>
            <a:cxnSpLocks/>
          </p:cNvCxnSpPr>
          <p:nvPr/>
        </p:nvCxnSpPr>
        <p:spPr>
          <a:xfrm>
            <a:off x="5063810" y="1595509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 descr="2D Array">
            <a:extLst>
              <a:ext uri="{FF2B5EF4-FFF2-40B4-BE49-F238E27FC236}">
                <a16:creationId xmlns:a16="http://schemas.microsoft.com/office/drawing/2014/main" id="{1461BDF1-C0C6-EDA6-57DB-123B62F8D308}"/>
              </a:ext>
            </a:extLst>
          </p:cNvPr>
          <p:cNvCxnSpPr>
            <a:cxnSpLocks/>
          </p:cNvCxnSpPr>
          <p:nvPr/>
        </p:nvCxnSpPr>
        <p:spPr>
          <a:xfrm>
            <a:off x="5533845" y="1574657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 descr="2D Array">
            <a:extLst>
              <a:ext uri="{FF2B5EF4-FFF2-40B4-BE49-F238E27FC236}">
                <a16:creationId xmlns:a16="http://schemas.microsoft.com/office/drawing/2014/main" id="{B857981D-9D6B-0F03-B891-626A9D709612}"/>
              </a:ext>
            </a:extLst>
          </p:cNvPr>
          <p:cNvCxnSpPr>
            <a:cxnSpLocks/>
          </p:cNvCxnSpPr>
          <p:nvPr/>
        </p:nvCxnSpPr>
        <p:spPr>
          <a:xfrm>
            <a:off x="6042380" y="1564628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 descr="2D Array">
            <a:extLst>
              <a:ext uri="{FF2B5EF4-FFF2-40B4-BE49-F238E27FC236}">
                <a16:creationId xmlns:a16="http://schemas.microsoft.com/office/drawing/2014/main" id="{9C215503-1A3C-8E8C-8AAB-9B6820D38EA2}"/>
              </a:ext>
            </a:extLst>
          </p:cNvPr>
          <p:cNvCxnSpPr>
            <a:cxnSpLocks/>
          </p:cNvCxnSpPr>
          <p:nvPr/>
        </p:nvCxnSpPr>
        <p:spPr>
          <a:xfrm>
            <a:off x="6551970" y="1574150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 descr="2D Array">
            <a:extLst>
              <a:ext uri="{FF2B5EF4-FFF2-40B4-BE49-F238E27FC236}">
                <a16:creationId xmlns:a16="http://schemas.microsoft.com/office/drawing/2014/main" id="{DBC6402F-F28E-DC2F-9C83-3D51AA5B64F2}"/>
              </a:ext>
            </a:extLst>
          </p:cNvPr>
          <p:cNvCxnSpPr>
            <a:cxnSpLocks/>
          </p:cNvCxnSpPr>
          <p:nvPr/>
        </p:nvCxnSpPr>
        <p:spPr>
          <a:xfrm>
            <a:off x="7032986" y="1583671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2D Array">
            <a:extLst>
              <a:ext uri="{FF2B5EF4-FFF2-40B4-BE49-F238E27FC236}">
                <a16:creationId xmlns:a16="http://schemas.microsoft.com/office/drawing/2014/main" id="{CD530D8B-6B94-B9E4-98D9-5F84A05AE930}"/>
              </a:ext>
            </a:extLst>
          </p:cNvPr>
          <p:cNvCxnSpPr>
            <a:cxnSpLocks/>
          </p:cNvCxnSpPr>
          <p:nvPr/>
        </p:nvCxnSpPr>
        <p:spPr>
          <a:xfrm>
            <a:off x="7499715" y="1564616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2D Array">
            <a:extLst>
              <a:ext uri="{FF2B5EF4-FFF2-40B4-BE49-F238E27FC236}">
                <a16:creationId xmlns:a16="http://schemas.microsoft.com/office/drawing/2014/main" id="{A004A62B-7B6A-62E0-A266-962EF0ED1B50}"/>
              </a:ext>
            </a:extLst>
          </p:cNvPr>
          <p:cNvCxnSpPr>
            <a:cxnSpLocks/>
          </p:cNvCxnSpPr>
          <p:nvPr/>
        </p:nvCxnSpPr>
        <p:spPr>
          <a:xfrm>
            <a:off x="7980733" y="1588426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 descr="2D Array">
            <a:extLst>
              <a:ext uri="{FF2B5EF4-FFF2-40B4-BE49-F238E27FC236}">
                <a16:creationId xmlns:a16="http://schemas.microsoft.com/office/drawing/2014/main" id="{DCA52C9D-0FD1-6272-7700-6F5D07BEBC7B}"/>
              </a:ext>
            </a:extLst>
          </p:cNvPr>
          <p:cNvCxnSpPr>
            <a:cxnSpLocks/>
          </p:cNvCxnSpPr>
          <p:nvPr/>
        </p:nvCxnSpPr>
        <p:spPr>
          <a:xfrm>
            <a:off x="8466510" y="1574136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 descr="2D Array">
            <a:extLst>
              <a:ext uri="{FF2B5EF4-FFF2-40B4-BE49-F238E27FC236}">
                <a16:creationId xmlns:a16="http://schemas.microsoft.com/office/drawing/2014/main" id="{0B35071C-4B55-A53D-29E3-9D2E5C93312E}"/>
              </a:ext>
            </a:extLst>
          </p:cNvPr>
          <p:cNvCxnSpPr>
            <a:cxnSpLocks/>
          </p:cNvCxnSpPr>
          <p:nvPr/>
        </p:nvCxnSpPr>
        <p:spPr>
          <a:xfrm>
            <a:off x="8961814" y="1583658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 descr="2D Array">
            <a:extLst>
              <a:ext uri="{FF2B5EF4-FFF2-40B4-BE49-F238E27FC236}">
                <a16:creationId xmlns:a16="http://schemas.microsoft.com/office/drawing/2014/main" id="{C22E0B21-29E4-67C1-CDC4-58579669F8E1}"/>
              </a:ext>
            </a:extLst>
          </p:cNvPr>
          <p:cNvCxnSpPr>
            <a:cxnSpLocks/>
          </p:cNvCxnSpPr>
          <p:nvPr/>
        </p:nvCxnSpPr>
        <p:spPr>
          <a:xfrm>
            <a:off x="9428542" y="156460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 descr="2D Array">
            <a:extLst>
              <a:ext uri="{FF2B5EF4-FFF2-40B4-BE49-F238E27FC236}">
                <a16:creationId xmlns:a16="http://schemas.microsoft.com/office/drawing/2014/main" id="{E1CFB31B-432F-CB94-1981-30339D4D93AA}"/>
              </a:ext>
            </a:extLst>
          </p:cNvPr>
          <p:cNvCxnSpPr>
            <a:cxnSpLocks/>
          </p:cNvCxnSpPr>
          <p:nvPr/>
        </p:nvCxnSpPr>
        <p:spPr>
          <a:xfrm>
            <a:off x="9938132" y="158841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 descr="2D Array">
            <a:extLst>
              <a:ext uri="{FF2B5EF4-FFF2-40B4-BE49-F238E27FC236}">
                <a16:creationId xmlns:a16="http://schemas.microsoft.com/office/drawing/2014/main" id="{CDFE0B0B-2558-B6D0-E3B4-337532E79797}"/>
              </a:ext>
            </a:extLst>
          </p:cNvPr>
          <p:cNvCxnSpPr>
            <a:cxnSpLocks/>
          </p:cNvCxnSpPr>
          <p:nvPr/>
        </p:nvCxnSpPr>
        <p:spPr>
          <a:xfrm>
            <a:off x="10423908" y="1588414"/>
            <a:ext cx="0" cy="389579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 descr="2D Array">
            <a:extLst>
              <a:ext uri="{FF2B5EF4-FFF2-40B4-BE49-F238E27FC236}">
                <a16:creationId xmlns:a16="http://schemas.microsoft.com/office/drawing/2014/main" id="{9F8E03D0-1DB4-0422-F58B-9D5FBC62E13C}"/>
              </a:ext>
            </a:extLst>
          </p:cNvPr>
          <p:cNvSpPr txBox="1"/>
          <p:nvPr/>
        </p:nvSpPr>
        <p:spPr>
          <a:xfrm>
            <a:off x="1719251" y="1036781"/>
            <a:ext cx="898207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100" dirty="0">
                <a:solidFill>
                  <a:schemeClr val="bg1"/>
                </a:solidFill>
              </a:rPr>
              <a:t>0   1   2    3   4   5    6   7   8   9  10 11 12 13 14 15 16 17</a:t>
            </a:r>
          </a:p>
        </p:txBody>
      </p:sp>
    </p:spTree>
    <p:extLst>
      <p:ext uri="{BB962C8B-B14F-4D97-AF65-F5344CB8AC3E}">
        <p14:creationId xmlns:p14="http://schemas.microsoft.com/office/powerpoint/2010/main" val="142193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4CCAD-6C92-428D-70EE-0C634BC7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01E7-4F62-20FE-8AE8-90316FFB9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 dirty="0"/>
              <a:t>Should we build some of these entities as classes? </a:t>
            </a:r>
          </a:p>
        </p:txBody>
      </p:sp>
      <p:pic>
        <p:nvPicPr>
          <p:cNvPr id="5" name="Picture 4" descr="Mario">
            <a:extLst>
              <a:ext uri="{FF2B5EF4-FFF2-40B4-BE49-F238E27FC236}">
                <a16:creationId xmlns:a16="http://schemas.microsoft.com/office/drawing/2014/main" id="{06BC3F28-EAB4-2640-5FCF-DF6D1E9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49" y="2818273"/>
            <a:ext cx="2515085" cy="3106870"/>
          </a:xfrm>
          <a:prstGeom prst="rect">
            <a:avLst/>
          </a:prstGeom>
        </p:spPr>
      </p:pic>
      <p:pic>
        <p:nvPicPr>
          <p:cNvPr id="9" name="Picture 8" descr="Question Mark block">
            <a:extLst>
              <a:ext uri="{FF2B5EF4-FFF2-40B4-BE49-F238E27FC236}">
                <a16:creationId xmlns:a16="http://schemas.microsoft.com/office/drawing/2014/main" id="{BD890D85-1EE6-F02B-56EA-38434E836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987" y="2855580"/>
            <a:ext cx="2374900" cy="2387600"/>
          </a:xfrm>
          <a:prstGeom prst="rect">
            <a:avLst/>
          </a:prstGeom>
        </p:spPr>
      </p:pic>
      <p:pic>
        <p:nvPicPr>
          <p:cNvPr id="11" name="Picture 10" descr="A brick wall with black lines&#10;&#10;Description automatically generated">
            <a:extLst>
              <a:ext uri="{FF2B5EF4-FFF2-40B4-BE49-F238E27FC236}">
                <a16:creationId xmlns:a16="http://schemas.microsoft.com/office/drawing/2014/main" id="{05133705-BC4E-16D3-FC3A-2ED03A6605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24"/>
          <a:stretch/>
        </p:blipFill>
        <p:spPr>
          <a:xfrm>
            <a:off x="6219354" y="3058318"/>
            <a:ext cx="2021439" cy="2159000"/>
          </a:xfrm>
          <a:prstGeom prst="rect">
            <a:avLst/>
          </a:prstGeom>
        </p:spPr>
      </p:pic>
      <p:pic>
        <p:nvPicPr>
          <p:cNvPr id="13" name="Picture 12" descr="Goomba">
            <a:extLst>
              <a:ext uri="{FF2B5EF4-FFF2-40B4-BE49-F238E27FC236}">
                <a16:creationId xmlns:a16="http://schemas.microsoft.com/office/drawing/2014/main" id="{AD37FEE1-9245-352D-7D90-1567864D6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8974" y="3117914"/>
            <a:ext cx="2098186" cy="250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39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ty Technologies - Investor relations">
            <a:extLst>
              <a:ext uri="{FF2B5EF4-FFF2-40B4-BE49-F238E27FC236}">
                <a16:creationId xmlns:a16="http://schemas.microsoft.com/office/drawing/2014/main" id="{3E402998-1B02-D78B-99E8-A0852FA39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07" y="1582973"/>
            <a:ext cx="9314985" cy="324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511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24B4A-91D0-4964-3170-F8C42C17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CE19-D016-B2F5-8AC0-0DC86271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94F5E-50FF-2916-4EAD-7E052D9A6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Level Design in Unity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978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83EF-9172-B13E-9C49-99B71D08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54582"/>
          </a:xfrm>
        </p:spPr>
        <p:txBody>
          <a:bodyPr>
            <a:normAutofit/>
          </a:bodyPr>
          <a:lstStyle/>
          <a:p>
            <a:r>
              <a:rPr lang="en-GB" dirty="0"/>
              <a:t>Level Design - load in Ground Block</a:t>
            </a:r>
            <a:br>
              <a:rPr lang="en-GB" dirty="0"/>
            </a:br>
            <a:r>
              <a:rPr lang="en-GB" dirty="0"/>
              <a:t>Pixels Per Unit = 16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259BBD-A816-5A04-A33D-C2442946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44" y="3289300"/>
            <a:ext cx="4648200" cy="3467100"/>
          </a:xfrm>
          <a:prstGeom prst="rect">
            <a:avLst/>
          </a:prstGeom>
        </p:spPr>
      </p:pic>
      <p:pic>
        <p:nvPicPr>
          <p:cNvPr id="7" name="Picture 6" descr="A screenshot of a video game console&#10;&#10;Description automatically generated">
            <a:extLst>
              <a:ext uri="{FF2B5EF4-FFF2-40B4-BE49-F238E27FC236}">
                <a16:creationId xmlns:a16="http://schemas.microsoft.com/office/drawing/2014/main" id="{298EA9B0-9FFB-6876-D7FF-3D47E6EC0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66" y="3289300"/>
            <a:ext cx="6223000" cy="35687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76B2EF8-E823-633F-B61D-88E32CF94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944" y="1121821"/>
            <a:ext cx="3646451" cy="19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19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28E76-6CEC-87FD-B18C-C63509529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2D3F-BFB2-9355-D022-A222EAE3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‘Tiled’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2EDD52-CD0A-1225-945D-1B7285ED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64" y="1894236"/>
            <a:ext cx="4521200" cy="46990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E8848E1-01E9-86E7-B03F-85A290262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442" y="365125"/>
            <a:ext cx="44831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29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AD032-20D1-71CE-1C33-29044DF78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C4603-F05E-D483-2115-D5662399A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Tiled Draw Mode – 20 tiles wide x 2 high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7E2E0D7-7E0C-C1AE-52B7-B64A8030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04" y="1543405"/>
            <a:ext cx="11385390" cy="450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29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EEEC9-4B37-DC0A-E46C-5D4106BFA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85A2-26C0-58CC-234C-106ADFFD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Unity – Select Tiled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910A481-E471-8D41-27FA-9F19A564F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38481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4BA43C56-439C-45F4-B21D-0E4B9374B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8" y="3078937"/>
            <a:ext cx="7772400" cy="36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28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7D93-2334-A21F-098F-E9C461B2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0FB0F-781E-2E30-8A31-F676AEE66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Level Design</a:t>
            </a:r>
          </a:p>
        </p:txBody>
      </p:sp>
      <p:pic>
        <p:nvPicPr>
          <p:cNvPr id="5" name="Picture 4" descr="A video game with a red brick wall and a red person and a cloud&#10;&#10;Description automatically generated with medium confidence">
            <a:extLst>
              <a:ext uri="{FF2B5EF4-FFF2-40B4-BE49-F238E27FC236}">
                <a16:creationId xmlns:a16="http://schemas.microsoft.com/office/drawing/2014/main" id="{43362F53-2B9D-C06B-7C24-9BDDA8416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31124"/>
            <a:ext cx="7772400" cy="402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2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D826-BE19-4087-611E-AAB3DBFD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Super Mario Bros</a:t>
            </a:r>
          </a:p>
        </p:txBody>
      </p:sp>
      <p:pic>
        <p:nvPicPr>
          <p:cNvPr id="5" name="Content Placeholder 4" descr="Super Mario timeline">
            <a:extLst>
              <a:ext uri="{FF2B5EF4-FFF2-40B4-BE49-F238E27FC236}">
                <a16:creationId xmlns:a16="http://schemas.microsoft.com/office/drawing/2014/main" id="{65A956D9-AC21-54C9-E485-C139484D7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232" r="18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67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4857B-51C7-2C5E-A45A-1C8D946CD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880B-65E2-10E8-DC3D-0DF051DE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3D931-2495-A729-5AF4-E5B87C872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Mario Movement (left + right)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655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E5E34-6462-5DE2-CF7F-F2ECA789C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3EA8-0247-61D5-2F1D-8CA786E0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50B527C-0236-9BE2-1126-BEFB17961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65" y="1378098"/>
            <a:ext cx="8390054" cy="4101804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9B2D74-FA91-E34C-E8D9-8E3A92D439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587"/>
          <a:stretch/>
        </p:blipFill>
        <p:spPr>
          <a:xfrm>
            <a:off x="8128107" y="1690688"/>
            <a:ext cx="4063893" cy="5194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3982FB-CEC0-17CB-4F25-B4B5F82E3AE3}"/>
              </a:ext>
            </a:extLst>
          </p:cNvPr>
          <p:cNvSpPr txBox="1"/>
          <p:nvPr/>
        </p:nvSpPr>
        <p:spPr>
          <a:xfrm>
            <a:off x="9431902" y="6515176"/>
            <a:ext cx="849522" cy="261610"/>
          </a:xfrm>
          <a:prstGeom prst="rect">
            <a:avLst/>
          </a:prstGeom>
          <a:solidFill>
            <a:srgbClr val="2B5D86"/>
          </a:solidFill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</a:t>
            </a:r>
          </a:p>
        </p:txBody>
      </p:sp>
    </p:spTree>
    <p:extLst>
      <p:ext uri="{BB962C8B-B14F-4D97-AF65-F5344CB8AC3E}">
        <p14:creationId xmlns:p14="http://schemas.microsoft.com/office/powerpoint/2010/main" val="2835376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64641B-A5A2-156D-AA1A-39CC32EEC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5702-D673-E907-9CC2-4333A580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767941B4-F2F4-6827-538A-83348DA1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0"/>
            <a:ext cx="9097539" cy="686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35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F09E6-6E85-010F-8BDA-E1A2FAA89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49DA-A304-DAA9-11AD-24AE946C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Mario Movement</a:t>
            </a:r>
          </a:p>
        </p:txBody>
      </p:sp>
      <p:pic>
        <p:nvPicPr>
          <p:cNvPr id="8" name="Picture 7" descr="A video game with a person standing on a wall&#10;&#10;Description automatically generated">
            <a:extLst>
              <a:ext uri="{FF2B5EF4-FFF2-40B4-BE49-F238E27FC236}">
                <a16:creationId xmlns:a16="http://schemas.microsoft.com/office/drawing/2014/main" id="{5099112A-D60E-D280-78DE-802F2207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719"/>
          <a:stretch/>
        </p:blipFill>
        <p:spPr>
          <a:xfrm>
            <a:off x="3183037" y="3817967"/>
            <a:ext cx="8867105" cy="3138407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AE1F7A29-B656-8964-C9A4-60B5F760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415"/>
          <a:stretch/>
        </p:blipFill>
        <p:spPr>
          <a:xfrm>
            <a:off x="838200" y="1474328"/>
            <a:ext cx="1979766" cy="316426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D32B4C-9F0A-5C5E-9423-F68C0A764440}"/>
              </a:ext>
            </a:extLst>
          </p:cNvPr>
          <p:cNvCxnSpPr>
            <a:cxnSpLocks/>
          </p:cNvCxnSpPr>
          <p:nvPr/>
        </p:nvCxnSpPr>
        <p:spPr>
          <a:xfrm flipH="1" flipV="1">
            <a:off x="1314988" y="1882569"/>
            <a:ext cx="1026190" cy="1935398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4B09AE-6A0D-0EF2-ECBF-03F716071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389" y="1396246"/>
            <a:ext cx="439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15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76A39-6BD9-65FC-BC90-C66419A79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F686B-6D2D-A9CC-42BF-719F3ABB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68E78-C701-845F-66F1-58503107E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Object detection / collision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095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6F5E-FE38-6964-6CCE-DC39A3168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DA66-29B7-13C1-8837-3C991BAA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Object Detection – Colliders for Mario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EE48D-F7E3-76DF-EAF4-6EC4A8E0399D}"/>
              </a:ext>
            </a:extLst>
          </p:cNvPr>
          <p:cNvSpPr txBox="1"/>
          <p:nvPr/>
        </p:nvSpPr>
        <p:spPr>
          <a:xfrm>
            <a:off x="2544951" y="6211669"/>
            <a:ext cx="7102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Click on Mario – add new Component -&gt; Physics -&gt; </a:t>
            </a:r>
            <a:r>
              <a:rPr lang="en-GB" dirty="0" err="1"/>
              <a:t>Rigidbody</a:t>
            </a:r>
            <a:r>
              <a:rPr lang="en-GB" dirty="0"/>
              <a:t> 2D</a:t>
            </a:r>
          </a:p>
          <a:p>
            <a:r>
              <a:rPr lang="en-GB" dirty="0"/>
              <a:t>Click on Mario – add new Component -&gt; Physics -&gt; Circle Collider 2D</a:t>
            </a:r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7EF28BD8-D6CE-A7A6-02AB-DBD5B616DB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628"/>
          <a:stretch/>
        </p:blipFill>
        <p:spPr>
          <a:xfrm>
            <a:off x="1062153" y="1479705"/>
            <a:ext cx="5981700" cy="457540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9342B2E-505C-236B-0286-A458A71E2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806" y="1479705"/>
            <a:ext cx="44069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08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4BF5B-89C1-A988-DD85-FFB5357A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C56B-8074-458B-5C7A-2B3DEEE9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Object Detection – Colliders for Block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21B6D-4E58-963F-F13F-B784A1F28E4E}"/>
              </a:ext>
            </a:extLst>
          </p:cNvPr>
          <p:cNvSpPr txBox="1"/>
          <p:nvPr/>
        </p:nvSpPr>
        <p:spPr>
          <a:xfrm>
            <a:off x="2544951" y="6211669"/>
            <a:ext cx="7102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Click on Block – add new Component -&gt; Physics -&gt; </a:t>
            </a:r>
            <a:r>
              <a:rPr lang="en-GB" dirty="0" err="1"/>
              <a:t>Rigidbody</a:t>
            </a:r>
            <a:r>
              <a:rPr lang="en-GB" dirty="0"/>
              <a:t> 2D</a:t>
            </a:r>
          </a:p>
          <a:p>
            <a:r>
              <a:rPr lang="en-GB" dirty="0"/>
              <a:t>Click on Block – add new Component -&gt; Physics -&gt; Box Collider 2D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4E2A1355-7AD9-E1B7-715F-010B3915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632" y="1431382"/>
            <a:ext cx="10200168" cy="46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13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E6638-2B73-3D5B-2525-F8CB974C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0A269-A6F1-560A-1D6D-651FD184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Collision text – for visual cues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0C771-8CCC-D386-333A-D6C119A33D5F}"/>
              </a:ext>
            </a:extLst>
          </p:cNvPr>
          <p:cNvSpPr txBox="1"/>
          <p:nvPr/>
        </p:nvSpPr>
        <p:spPr>
          <a:xfrm>
            <a:off x="2544951" y="6211669"/>
            <a:ext cx="710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GameObject</a:t>
            </a:r>
            <a:r>
              <a:rPr lang="en-GB" dirty="0"/>
              <a:t> -&gt; UI -&gt; Text - </a:t>
            </a:r>
            <a:r>
              <a:rPr lang="en-GB" dirty="0" err="1"/>
              <a:t>TextMeshPro</a:t>
            </a:r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D1974F-EC29-3F49-26A5-68096D76F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1" y="1663566"/>
            <a:ext cx="6502400" cy="4254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21BF24-C46B-CF47-6E1F-1C66A75D281E}"/>
              </a:ext>
            </a:extLst>
          </p:cNvPr>
          <p:cNvSpPr/>
          <p:nvPr/>
        </p:nvSpPr>
        <p:spPr>
          <a:xfrm>
            <a:off x="4067171" y="4958576"/>
            <a:ext cx="2767980" cy="323385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video game screen with a pixelated character&#10;&#10;Description automatically generated">
            <a:extLst>
              <a:ext uri="{FF2B5EF4-FFF2-40B4-BE49-F238E27FC236}">
                <a16:creationId xmlns:a16="http://schemas.microsoft.com/office/drawing/2014/main" id="{E28986E2-B2A5-B411-EB2A-92AFCB681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46" y="2707923"/>
            <a:ext cx="43688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0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1BD9B-70FC-1887-D67C-174AAB5C7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4936-71F2-4775-E47F-6A3C8DC7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9997" cy="1325563"/>
          </a:xfrm>
        </p:spPr>
        <p:txBody>
          <a:bodyPr/>
          <a:lstStyle/>
          <a:p>
            <a:r>
              <a:rPr lang="en-GB" dirty="0"/>
              <a:t>3. Collision code in our C# Script - for visual cues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8D5F160-62A5-6DB9-B65B-A9502D165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088" y="4545631"/>
            <a:ext cx="7772400" cy="1688068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8EAC3B3-777B-1B75-45CB-078BA43EE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897" y="1696486"/>
            <a:ext cx="51943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47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30A40-C932-B536-1EAC-15AA81DA5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059D-579F-4A16-AFD1-009F5876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9997" cy="1325563"/>
          </a:xfrm>
        </p:spPr>
        <p:txBody>
          <a:bodyPr/>
          <a:lstStyle/>
          <a:p>
            <a:r>
              <a:rPr lang="en-GB" dirty="0"/>
              <a:t>3. Update parameters in the Inspector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7DA6E93-8239-63AA-A0DB-CC0AA501C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29" y="1403135"/>
            <a:ext cx="4533900" cy="61595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C238E0-978E-478D-060A-1F8CD5B22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623" y="1422400"/>
            <a:ext cx="1943100" cy="20066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F27B03-2D5B-153C-8B6C-69E8B8A54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735" y="3538672"/>
            <a:ext cx="4445000" cy="120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77EEA-7FC0-93F8-5321-623F039E9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1835" y="5235037"/>
            <a:ext cx="4406900" cy="12319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7A9679-1EF3-AB68-A9CF-4A4F3674B0EA}"/>
              </a:ext>
            </a:extLst>
          </p:cNvPr>
          <p:cNvCxnSpPr>
            <a:cxnSpLocks/>
          </p:cNvCxnSpPr>
          <p:nvPr/>
        </p:nvCxnSpPr>
        <p:spPr>
          <a:xfrm>
            <a:off x="8986649" y="4466202"/>
            <a:ext cx="0" cy="1578137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48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63" y="325369"/>
            <a:ext cx="12142445" cy="1325563"/>
          </a:xfrm>
        </p:spPr>
        <p:txBody>
          <a:bodyPr/>
          <a:lstStyle/>
          <a:p>
            <a:r>
              <a:rPr lang="en-GB" dirty="0"/>
              <a:t>What are the characteristics of Super Mario Bros?</a:t>
            </a:r>
          </a:p>
        </p:txBody>
      </p:sp>
      <p:pic>
        <p:nvPicPr>
          <p:cNvPr id="5" name="Picture 4" descr="A video game screen with a person in a red suit&#10;&#10;Description automatically generated">
            <a:extLst>
              <a:ext uri="{FF2B5EF4-FFF2-40B4-BE49-F238E27FC236}">
                <a16:creationId xmlns:a16="http://schemas.microsoft.com/office/drawing/2014/main" id="{33A32039-1699-580D-BC2D-DB3072571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073" y="1405717"/>
            <a:ext cx="5983853" cy="528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86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BBC4-8BB0-B62D-4B24-C0E771CDB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71BA4-41DE-9C1E-ECD1-4F9EDBA8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Change the </a:t>
            </a:r>
            <a:r>
              <a:rPr lang="en-GB" dirty="0" err="1"/>
              <a:t>TextMesh.text</a:t>
            </a:r>
            <a:r>
              <a:rPr lang="en-GB" dirty="0"/>
              <a:t> upon collision!</a:t>
            </a:r>
          </a:p>
        </p:txBody>
      </p:sp>
      <p:pic>
        <p:nvPicPr>
          <p:cNvPr id="5" name="Picture 4" descr="A video game screen with a pixelated character&#10;&#10;Description automatically generated">
            <a:extLst>
              <a:ext uri="{FF2B5EF4-FFF2-40B4-BE49-F238E27FC236}">
                <a16:creationId xmlns:a16="http://schemas.microsoft.com/office/drawing/2014/main" id="{3FA43E80-7086-C4D3-F682-8C1D14253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80" y="2018741"/>
            <a:ext cx="10417840" cy="374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17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F7C3A-4B62-EF08-105B-8D9D25616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AE36-FB7D-202A-3761-D7072C97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B4224-9318-1748-4CAD-B637DB6B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Jumping over blocks / gravity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7057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D33DE-0185-55F9-D0BF-A21FE7C09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98EF-B8D4-C537-01A7-6D165BC6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C647A72-E96C-375B-35D5-ECBA18CE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283" y="0"/>
            <a:ext cx="4114800" cy="685800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108151FD-0715-7D28-F3AE-37299D69D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7" y="3162730"/>
            <a:ext cx="7772400" cy="1328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67B775-6143-9EA7-F889-5DEBEC0BF392}"/>
              </a:ext>
            </a:extLst>
          </p:cNvPr>
          <p:cNvSpPr txBox="1"/>
          <p:nvPr/>
        </p:nvSpPr>
        <p:spPr>
          <a:xfrm>
            <a:off x="1079795" y="1686480"/>
            <a:ext cx="54548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Start by setting Mario’s </a:t>
            </a:r>
            <a:r>
              <a:rPr lang="en-GB" dirty="0" err="1"/>
              <a:t>RigidBody</a:t>
            </a:r>
            <a:r>
              <a:rPr lang="en-GB" dirty="0"/>
              <a:t> 2D Gravity to a low value &gt; 0 but &lt; 1 so you can check whether he falls through the floor or not…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995AB-F0A8-55C6-4A2D-C4630F1FAAAE}"/>
              </a:ext>
            </a:extLst>
          </p:cNvPr>
          <p:cNvSpPr txBox="1"/>
          <p:nvPr/>
        </p:nvSpPr>
        <p:spPr>
          <a:xfrm>
            <a:off x="926473" y="5778479"/>
            <a:ext cx="6079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Also make sure to ‘INCLUDE’ Ground tiles/layers you have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B6B43AA-E666-6FD0-8542-B3C9025AB140}"/>
              </a:ext>
            </a:extLst>
          </p:cNvPr>
          <p:cNvCxnSpPr>
            <a:cxnSpLocks/>
          </p:cNvCxnSpPr>
          <p:nvPr/>
        </p:nvCxnSpPr>
        <p:spPr>
          <a:xfrm>
            <a:off x="6096000" y="2213656"/>
            <a:ext cx="3428375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F16C1F-29C4-8FED-B442-14837E96E7F8}"/>
              </a:ext>
            </a:extLst>
          </p:cNvPr>
          <p:cNvCxnSpPr>
            <a:cxnSpLocks/>
          </p:cNvCxnSpPr>
          <p:nvPr/>
        </p:nvCxnSpPr>
        <p:spPr>
          <a:xfrm>
            <a:off x="6261410" y="6147811"/>
            <a:ext cx="3428375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995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53DEA-14E7-45EF-69E0-29DAB7833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65E5-EDA2-DA95-9F1C-7AF73063B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Check Ground tiles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7EC39C3-7D68-A5C4-0399-FA8E430881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87"/>
          <a:stretch/>
        </p:blipFill>
        <p:spPr>
          <a:xfrm>
            <a:off x="180764" y="2873194"/>
            <a:ext cx="11884384" cy="3082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D14CC-E082-D557-09E4-C99CADCFFE8E}"/>
              </a:ext>
            </a:extLst>
          </p:cNvPr>
          <p:cNvSpPr txBox="1"/>
          <p:nvPr/>
        </p:nvSpPr>
        <p:spPr>
          <a:xfrm>
            <a:off x="838200" y="1799012"/>
            <a:ext cx="4603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Ground tiles should only need a Box Collider 2D – I didn’t need to include a </a:t>
            </a:r>
            <a:r>
              <a:rPr lang="en-GB" dirty="0" err="1"/>
              <a:t>RigidBody</a:t>
            </a:r>
            <a:r>
              <a:rPr lang="en-GB" dirty="0"/>
              <a:t> 2D here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9DF1479-AE62-DC1A-5F9F-82504C525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948" y="1463494"/>
            <a:ext cx="43942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03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34C22-23D7-B608-FA71-CA0F06FCB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8BC5-63F0-42CF-C094-50A3C8C15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EFF7E6DB-0F25-0778-D666-C65B4D6B9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32" y="2208664"/>
            <a:ext cx="11677336" cy="453782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4BFC65-7904-935E-C940-23FF02BD702F}"/>
              </a:ext>
            </a:extLst>
          </p:cNvPr>
          <p:cNvCxnSpPr>
            <a:cxnSpLocks/>
          </p:cNvCxnSpPr>
          <p:nvPr/>
        </p:nvCxnSpPr>
        <p:spPr>
          <a:xfrm>
            <a:off x="6096000" y="4477576"/>
            <a:ext cx="3428375" cy="0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449863E-3B7F-C416-AB0D-60A15A2520A9}"/>
              </a:ext>
            </a:extLst>
          </p:cNvPr>
          <p:cNvSpPr txBox="1"/>
          <p:nvPr/>
        </p:nvSpPr>
        <p:spPr>
          <a:xfrm>
            <a:off x="1004531" y="1690688"/>
            <a:ext cx="924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If Mario doesn’t fall through the floor – then increase the Gravity Scale to 1 (or higher)</a:t>
            </a:r>
          </a:p>
        </p:txBody>
      </p:sp>
    </p:spTree>
    <p:extLst>
      <p:ext uri="{BB962C8B-B14F-4D97-AF65-F5344CB8AC3E}">
        <p14:creationId xmlns:p14="http://schemas.microsoft.com/office/powerpoint/2010/main" val="3403165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ECE8A-BCC7-8025-FA51-B0ED63171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B4A2-4189-B9A0-D7FF-347DE7F5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C# Code</a:t>
            </a: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CE1912BF-BA71-CE7E-A928-31AB71B05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77" y="0"/>
            <a:ext cx="9317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4D99C2-4482-108D-B3CB-9B7AFF870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030B-AEBA-460E-AF1F-90B1CCAC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C# Code</a:t>
            </a:r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556B8FBE-A1D4-1E36-456E-F5B530D2B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0"/>
            <a:ext cx="9487829" cy="685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6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6171D-C251-82AF-E84C-8F0249000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B85A-9A03-150A-4EDA-9A598D68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0A5A7709-2AC5-C602-27EB-9961752B96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77"/>
          <a:stretch/>
        </p:blipFill>
        <p:spPr>
          <a:xfrm>
            <a:off x="1552626" y="1489211"/>
            <a:ext cx="3096863" cy="536878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808EBB-974C-A398-1CDC-48A72FFCD9F8}"/>
              </a:ext>
            </a:extLst>
          </p:cNvPr>
          <p:cNvCxnSpPr>
            <a:cxnSpLocks/>
          </p:cNvCxnSpPr>
          <p:nvPr/>
        </p:nvCxnSpPr>
        <p:spPr>
          <a:xfrm flipH="1" flipV="1">
            <a:off x="2599087" y="3303655"/>
            <a:ext cx="511539" cy="2331353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6C887ED-E0E1-E922-D0FE-6FD6225A8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963" y="2449202"/>
            <a:ext cx="6468029" cy="25102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B070D6-FE08-C5F8-F482-304C5CB61EB1}"/>
              </a:ext>
            </a:extLst>
          </p:cNvPr>
          <p:cNvSpPr/>
          <p:nvPr/>
        </p:nvSpPr>
        <p:spPr>
          <a:xfrm>
            <a:off x="5563892" y="3673333"/>
            <a:ext cx="6028840" cy="765002"/>
          </a:xfrm>
          <a:prstGeom prst="rect">
            <a:avLst/>
          </a:prstGeom>
          <a:noFill/>
          <a:ln w="603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171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0DAE6-2B9D-0186-7C55-C905375E5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F31F-8A3E-AC55-EB68-5DEA38B4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Gravity / Jump – Mario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06E5BD-2F79-4E31-48F9-145E370BEB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74" t="32641" r="36325" b="40261"/>
          <a:stretch/>
        </p:blipFill>
        <p:spPr>
          <a:xfrm>
            <a:off x="2062976" y="1400769"/>
            <a:ext cx="7228468" cy="2814405"/>
          </a:xfrm>
          <a:prstGeom prst="rect">
            <a:avLst/>
          </a:prstGeom>
        </p:spPr>
      </p:pic>
      <p:pic>
        <p:nvPicPr>
          <p:cNvPr id="10" name="Picture 9" descr="A video game screen with a video game character on top of a brick wall&#10;&#10;Description automatically generated">
            <a:extLst>
              <a:ext uri="{FF2B5EF4-FFF2-40B4-BE49-F238E27FC236}">
                <a16:creationId xmlns:a16="http://schemas.microsoft.com/office/drawing/2014/main" id="{B07E1AC8-9CC3-C7EE-1ECC-0947CE4605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033"/>
          <a:stretch/>
        </p:blipFill>
        <p:spPr>
          <a:xfrm>
            <a:off x="2062976" y="4215174"/>
            <a:ext cx="7228468" cy="26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06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EBAB1-1E48-1D4F-0D2C-7412507F7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1C9F-0EFC-1B1C-2D22-10FA073CE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BA6A0-496F-B84D-AFBC-77DAD1300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Enemies (</a:t>
            </a:r>
            <a:r>
              <a:rPr lang="en-GB" b="1" dirty="0" err="1"/>
              <a:t>Goombas</a:t>
            </a:r>
            <a:r>
              <a:rPr lang="en-GB" b="1" dirty="0"/>
              <a:t>) alternate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on </a:t>
            </a:r>
            <a:r>
              <a:rPr lang="en-GB" dirty="0" err="1"/>
              <a:t>Goombas</a:t>
            </a:r>
            <a:r>
              <a:rPr lang="en-GB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132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characteristics (requirements)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62F79-E189-D940-F107-35B4614AC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05535" cy="3769264"/>
          </a:xfrm>
        </p:spPr>
        <p:txBody>
          <a:bodyPr/>
          <a:lstStyle/>
          <a:p>
            <a:r>
              <a:rPr lang="en-GB" dirty="0"/>
              <a:t>Side scroller: Mario/Camera moves right</a:t>
            </a:r>
          </a:p>
          <a:p>
            <a:r>
              <a:rPr lang="en-GB" dirty="0"/>
              <a:t>Gravity effect of jump</a:t>
            </a:r>
          </a:p>
          <a:p>
            <a:r>
              <a:rPr lang="en-GB" dirty="0"/>
              <a:t>Collects coins and optional powerups</a:t>
            </a:r>
          </a:p>
          <a:p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try to take lives.</a:t>
            </a:r>
          </a:p>
          <a:p>
            <a:r>
              <a:rPr lang="en-GB" dirty="0"/>
              <a:t>Time limit in which Mario must reach </a:t>
            </a:r>
            <a:br>
              <a:rPr lang="en-GB" dirty="0"/>
            </a:br>
            <a:r>
              <a:rPr lang="en-GB" dirty="0"/>
              <a:t>the end of the level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 descr="A video game screen with a green pipe and a green hill and a cartoon character&#10;&#10;Description automatically generated with medium confidence">
            <a:extLst>
              <a:ext uri="{FF2B5EF4-FFF2-40B4-BE49-F238E27FC236}">
                <a16:creationId xmlns:a16="http://schemas.microsoft.com/office/drawing/2014/main" id="{A19D62B5-C398-2690-5919-437A5DAC2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35" y="1825625"/>
            <a:ext cx="4644128" cy="348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08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F354A-A36B-B7C9-F2C4-F2F024767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CF18-10ED-3C0B-C282-F465655D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set pixel per unit for asset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FA7127-2CDA-5BCE-552D-B6DB4A925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070" y="1463288"/>
            <a:ext cx="4381500" cy="37084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265132-3C53-A819-4457-B42A44B2B7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071" r="13585"/>
          <a:stretch/>
        </p:blipFill>
        <p:spPr>
          <a:xfrm>
            <a:off x="431413" y="1463288"/>
            <a:ext cx="6716519" cy="43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54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75815-D399-FB38-FC6A-C188AD611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C9C22-A2ED-0470-4845-7C70BAE9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+ Block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2859647-3D49-01C5-9FF5-815A71A3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0" y="1371089"/>
            <a:ext cx="4381500" cy="3708400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82C18329-A447-D28F-BE63-3E4C236839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" y="2112072"/>
            <a:ext cx="7772400" cy="296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18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73CD0-890E-192C-5330-7A3643538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7F5F4-4DD4-4C8D-1CEC-A2A935C33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add colliders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C3768BF-A214-B40E-DEE1-624F1698A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75" y="109077"/>
            <a:ext cx="3819324" cy="1195615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9C8B269D-59B0-9355-B1C0-E6F9AB2A3C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8419" y="2197013"/>
            <a:ext cx="7366700" cy="281252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EDBC74C-1414-3C68-3A24-6044F9FA2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089" y="1304692"/>
            <a:ext cx="3809710" cy="53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093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D9DC9-31ED-F557-CDF5-676DFCF88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1F85-AB6C-FDE9-EAC7-0CBEB24C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add C# Script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68824E4-50ED-DABF-1E12-653C61BE2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7717"/>
            <a:ext cx="6642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83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ACF61C-D955-2E85-D689-17BFC14B5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8D0D-E796-9343-515D-B5664611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C# Code</a:t>
            </a:r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22A84975-1A76-74C4-3651-2ABDFCDB9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10319672" cy="63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417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40CA1A-725A-482D-67CB-2194932AF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FD4F-9DF4-B07E-C1BA-9F16278A8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C# Code</a:t>
            </a:r>
          </a:p>
        </p:txBody>
      </p:sp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E872DC4-8347-9B64-DED6-2F5D16D4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-1"/>
            <a:ext cx="10909349" cy="67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37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C4FA-8E74-0509-5B25-E9288B099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DFEF-686D-C3C8-F256-27FB38D1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add script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EAF806E-EA9E-5539-D24F-8A614F8DB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497" y="1431693"/>
            <a:ext cx="5130800" cy="29464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1C4D89C9-0924-7092-0FF4-A30F065C5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4441361"/>
            <a:ext cx="2032000" cy="2006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E6BB22-8A98-07BD-5E78-4E09498FBD29}"/>
              </a:ext>
            </a:extLst>
          </p:cNvPr>
          <p:cNvCxnSpPr>
            <a:cxnSpLocks/>
          </p:cNvCxnSpPr>
          <p:nvPr/>
        </p:nvCxnSpPr>
        <p:spPr>
          <a:xfrm flipV="1">
            <a:off x="4575539" y="3244051"/>
            <a:ext cx="2605846" cy="2255978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6731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1413C-FEA4-E9AE-2301-30007E649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12E5-C3DC-B1B0-D117-076FF0CF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</a:t>
            </a:r>
            <a:r>
              <a:rPr lang="en-GB" dirty="0" err="1"/>
              <a:t>Goombas</a:t>
            </a:r>
            <a:r>
              <a:rPr lang="en-GB" dirty="0"/>
              <a:t> – alternate direction 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C4C02CAD-478E-94AE-70C4-DD4B249300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694"/>
          <a:stretch/>
        </p:blipFill>
        <p:spPr>
          <a:xfrm>
            <a:off x="2033703" y="1326996"/>
            <a:ext cx="7772400" cy="2699910"/>
          </a:xfrm>
          <a:prstGeom prst="rect">
            <a:avLst/>
          </a:prstGeom>
        </p:spPr>
      </p:pic>
      <p:pic>
        <p:nvPicPr>
          <p:cNvPr id="9" name="Picture 8" descr="A video game with a pyramid of squares&#10;&#10;Description automatically generated">
            <a:extLst>
              <a:ext uri="{FF2B5EF4-FFF2-40B4-BE49-F238E27FC236}">
                <a16:creationId xmlns:a16="http://schemas.microsoft.com/office/drawing/2014/main" id="{2A250BE2-278F-3700-E323-C6A005CA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904" b="-1"/>
          <a:stretch/>
        </p:blipFill>
        <p:spPr>
          <a:xfrm>
            <a:off x="2033703" y="4028459"/>
            <a:ext cx="7772400" cy="269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6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F7209-A2EB-83FF-6C20-F8110E321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5E67-17F6-A38B-AAF4-7A78DFDF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/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1D4D-EF2F-220E-742B-9A9DB1479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Level Design in Unity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Mario Movement (left + right) ✅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Object detection / collision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Jumping over blocks / gravity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Enemies (</a:t>
            </a:r>
            <a:r>
              <a:rPr lang="en-GB" dirty="0" err="1"/>
              <a:t>Goombas</a:t>
            </a:r>
            <a:r>
              <a:rPr lang="en-GB" dirty="0"/>
              <a:t>) alternate directions ✅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Jumping on </a:t>
            </a:r>
            <a:r>
              <a:rPr lang="en-GB" b="1" dirty="0" err="1"/>
              <a:t>Goombas</a:t>
            </a:r>
            <a:r>
              <a:rPr lang="en-GB" b="1" dirty="0"/>
              <a:t> – further collisions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Decoration – animation – walking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Camera to track Mario (once tile map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093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EC137-A395-9721-CCA4-72DE8B56C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E421-800A-48C3-AA36-420E73AC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Jumping on </a:t>
            </a:r>
            <a:r>
              <a:rPr lang="en-GB" dirty="0" err="1"/>
              <a:t>Goombas</a:t>
            </a:r>
            <a:endParaRPr lang="en-GB" dirty="0"/>
          </a:p>
        </p:txBody>
      </p:sp>
      <p:pic>
        <p:nvPicPr>
          <p:cNvPr id="9" name="Picture 8" descr="A video game with a pyramid of squares&#10;&#10;Description automatically generated">
            <a:extLst>
              <a:ext uri="{FF2B5EF4-FFF2-40B4-BE49-F238E27FC236}">
                <a16:creationId xmlns:a16="http://schemas.microsoft.com/office/drawing/2014/main" id="{B235CE7F-359D-2DD0-0ACD-A6868BE598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904" b="-1"/>
          <a:stretch/>
        </p:blipFill>
        <p:spPr>
          <a:xfrm>
            <a:off x="1977947" y="1419074"/>
            <a:ext cx="7772400" cy="269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2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ED6D-B098-2865-FBC8-CA2F9714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Paper design!</a:t>
            </a:r>
          </a:p>
        </p:txBody>
      </p:sp>
      <p:pic>
        <p:nvPicPr>
          <p:cNvPr id="9" name="Content Placeholder 8" descr="A paper with a graph and a sign&#10;&#10;Description automatically generated with medium confidence">
            <a:extLst>
              <a:ext uri="{FF2B5EF4-FFF2-40B4-BE49-F238E27FC236}">
                <a16:creationId xmlns:a16="http://schemas.microsoft.com/office/drawing/2014/main" id="{8609520C-F713-3B76-F483-2C847E744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019" y="165443"/>
            <a:ext cx="9459585" cy="652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2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ED6D-B098-2865-FBC8-CA2F9714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Paper design!</a:t>
            </a:r>
          </a:p>
        </p:txBody>
      </p:sp>
      <p:pic>
        <p:nvPicPr>
          <p:cNvPr id="5" name="Content Placeholder 4" descr="A level of super mario">
            <a:extLst>
              <a:ext uri="{FF2B5EF4-FFF2-40B4-BE49-F238E27FC236}">
                <a16:creationId xmlns:a16="http://schemas.microsoft.com/office/drawing/2014/main" id="{60558BC0-77A2-217B-3CB9-13F017866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9318" y="138734"/>
            <a:ext cx="9885245" cy="66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02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3B9F1-7EBB-2AA8-C0E6-D5DE4634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</a:t>
            </a:r>
            <a:r>
              <a:rPr lang="en-GB" dirty="0" err="1"/>
              <a:t>tilemap</a:t>
            </a:r>
            <a:endParaRPr lang="en-GB" dirty="0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23401F3-7D25-B9A5-D25F-7BBA5B1CB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51" y="1984487"/>
            <a:ext cx="11951452" cy="3424419"/>
          </a:xfrm>
        </p:spPr>
      </p:pic>
    </p:spTree>
    <p:extLst>
      <p:ext uri="{BB962C8B-B14F-4D97-AF65-F5344CB8AC3E}">
        <p14:creationId xmlns:p14="http://schemas.microsoft.com/office/powerpoint/2010/main" val="3502250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A8953-3FAC-38C5-CC6D-E7C870D97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design a solution to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3873A-600F-0922-ECC4-18087EBB5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 dirty="0"/>
              <a:t>Mario would move right (optionally left if levels allows)</a:t>
            </a:r>
          </a:p>
          <a:p>
            <a:pPr lvl="1"/>
            <a:r>
              <a:rPr lang="en-GB" dirty="0"/>
              <a:t>Move coordinates (x) when respond to left and right key press</a:t>
            </a:r>
          </a:p>
          <a:p>
            <a:r>
              <a:rPr lang="en-GB" dirty="0"/>
              <a:t>The array of blocks </a:t>
            </a:r>
          </a:p>
          <a:p>
            <a:pPr lvl="1"/>
            <a:r>
              <a:rPr lang="en-GB" dirty="0"/>
              <a:t>2D array of graphics? </a:t>
            </a:r>
          </a:p>
          <a:p>
            <a:r>
              <a:rPr lang="en-GB" dirty="0"/>
              <a:t>Moving camera with Mario</a:t>
            </a:r>
          </a:p>
          <a:p>
            <a:pPr lvl="1"/>
            <a:r>
              <a:rPr lang="en-GB" dirty="0"/>
              <a:t>An x coordinate to keep a track of this?</a:t>
            </a:r>
          </a:p>
          <a:p>
            <a:pPr lvl="1"/>
            <a:r>
              <a:rPr lang="en-GB" dirty="0"/>
              <a:t>Compare x/y coordinates?</a:t>
            </a:r>
          </a:p>
          <a:p>
            <a:r>
              <a:rPr lang="en-GB" dirty="0"/>
              <a:t>Jump - gravity</a:t>
            </a:r>
          </a:p>
          <a:p>
            <a:pPr lvl="1"/>
            <a:r>
              <a:rPr lang="en-GB" dirty="0"/>
              <a:t>Change the x and y coordinates accordingly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4806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DF9-FC4D-8B2A-CBD0-91A4169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87A5BE-CB43-90FB-E06A-82399033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" t="41945" r="19635" b="10727"/>
          <a:stretch/>
        </p:blipFill>
        <p:spPr>
          <a:xfrm>
            <a:off x="202908" y="585787"/>
            <a:ext cx="11786183" cy="590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79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7895</TotalTime>
  <Words>976</Words>
  <Application>Microsoft Macintosh PowerPoint</Application>
  <PresentationFormat>Widescreen</PresentationFormat>
  <Paragraphs>161</Paragraphs>
  <Slides>49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2013 - 2022 Theme</vt:lpstr>
      <vt:lpstr>Super Mario</vt:lpstr>
      <vt:lpstr>Super Mario Bros</vt:lpstr>
      <vt:lpstr>What are the characteristics of Super Mario Bros?</vt:lpstr>
      <vt:lpstr>Key characteristics (requirements)</vt:lpstr>
      <vt:lpstr>Paper design!</vt:lpstr>
      <vt:lpstr>Paper design!</vt:lpstr>
      <vt:lpstr>Unity tilemap</vt:lpstr>
      <vt:lpstr>How do we design a solution to this?</vt:lpstr>
      <vt:lpstr>2D Array?</vt:lpstr>
      <vt:lpstr>2D Array?</vt:lpstr>
      <vt:lpstr>2D Array?</vt:lpstr>
      <vt:lpstr>What about OOP?</vt:lpstr>
      <vt:lpstr>PowerPoint Presentation</vt:lpstr>
      <vt:lpstr>Steps / Requirements</vt:lpstr>
      <vt:lpstr>Level Design - load in Ground Block Pixels Per Unit = 16 </vt:lpstr>
      <vt:lpstr>Select ‘Tiled’</vt:lpstr>
      <vt:lpstr>Tiled Draw Mode – 20 tiles wide x 2 high</vt:lpstr>
      <vt:lpstr>In Unity – Select Tiled</vt:lpstr>
      <vt:lpstr>Simple Level Design</vt:lpstr>
      <vt:lpstr>Steps / Requirements</vt:lpstr>
      <vt:lpstr>2. Mario Movement</vt:lpstr>
      <vt:lpstr>2. Mario Movement</vt:lpstr>
      <vt:lpstr>2. Mario Movement</vt:lpstr>
      <vt:lpstr>Steps / Requirements</vt:lpstr>
      <vt:lpstr>3. Object Detection – Colliders for Mario</vt:lpstr>
      <vt:lpstr>3. Object Detection – Colliders for Block</vt:lpstr>
      <vt:lpstr>3. Collision text – for visual cues</vt:lpstr>
      <vt:lpstr>3. Collision code in our C# Script - for visual cues</vt:lpstr>
      <vt:lpstr>3. Update parameters in the Inspector</vt:lpstr>
      <vt:lpstr>3. Change the TextMesh.text upon collision!</vt:lpstr>
      <vt:lpstr>Steps / Requirements</vt:lpstr>
      <vt:lpstr>4. Gravity / Jump – Mario</vt:lpstr>
      <vt:lpstr>4. Gravity / Jump – Check Ground tiles</vt:lpstr>
      <vt:lpstr>4. Gravity / Jump – Mario</vt:lpstr>
      <vt:lpstr>4. Gravity / Jump – C# Code</vt:lpstr>
      <vt:lpstr>4. Gravity / Jump – C# Code</vt:lpstr>
      <vt:lpstr>4. Gravity / Jump – Mario</vt:lpstr>
      <vt:lpstr>4. Gravity / Jump – Mario</vt:lpstr>
      <vt:lpstr>Steps / Requirements</vt:lpstr>
      <vt:lpstr>5. Goombas – set pixel per unit for asset</vt:lpstr>
      <vt:lpstr>5. Goombas + Block</vt:lpstr>
      <vt:lpstr>5. Goombas – add colliders</vt:lpstr>
      <vt:lpstr>5. Goombas – add C# Script</vt:lpstr>
      <vt:lpstr>5. Goombas – C# Code</vt:lpstr>
      <vt:lpstr>5. Goombas – C# Code</vt:lpstr>
      <vt:lpstr>5. Goombas – add script</vt:lpstr>
      <vt:lpstr>5. Goombas – alternate direction </vt:lpstr>
      <vt:lpstr>Steps / Requirements</vt:lpstr>
      <vt:lpstr>6. Jumping on Goombas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Invaders</dc:title>
  <dc:creator>Nick Day</dc:creator>
  <cp:lastModifiedBy>Nick Day</cp:lastModifiedBy>
  <cp:revision>85</cp:revision>
  <dcterms:created xsi:type="dcterms:W3CDTF">2023-10-14T07:18:20Z</dcterms:created>
  <dcterms:modified xsi:type="dcterms:W3CDTF">2024-11-17T10:01:23Z</dcterms:modified>
</cp:coreProperties>
</file>